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69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5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3884-604F-FC3D-0861-6F551175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B6DD28-AF3E-515B-DACF-46CE41C4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C8FC3-EEC3-A6DB-DD4F-4BCF3F68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50D6B-84E0-2B6E-D64F-AFA41F0A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B9CCF-4BC9-9422-8161-1ADA3A0C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6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DCEA-FB10-D650-F456-B20DBF6A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32E9D4-DE8C-B744-3C7C-C4BFD407B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5EFA61-B54A-1101-70F7-BAD1973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8B0DDB-4B7D-1DB9-9478-71AECA66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60A15-0CB2-222C-BD84-F7899705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54BF91-FFA3-FF69-AD5E-BF9CDC05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9292B5-C6FE-CDCA-3137-F8642582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17E9F9-8462-864B-76CC-73CAC0B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89457-E739-F411-E097-DBA0EFC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DB32D-FCD2-261E-64CA-359AD89E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2FB8D-B3D8-0615-E76C-9036290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52347-8F19-3C10-951E-A8BC9B90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04B6-6BE9-5B2B-20A8-4F5C722C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CE1A7-3D06-6E0E-7E49-FC372B6E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1D505-DDCC-E0A7-D904-A30E62F8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ED3D-E4C4-07E0-DD4F-BE3DD32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0BFCE-0BDC-51DA-6D69-4556EE3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4775D-49CF-DB2E-36D0-2B73C012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0CFB0-4CD6-8093-2E91-9E3418B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4B5F7-4DA6-3EFF-2CC8-D65B667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FCC69-FF61-5B82-E176-E60DB9C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0ADA7-7E26-70B8-88CA-A7D5DF93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ABE5AF-A893-D7F6-F42F-72884E2F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21EC6-7542-C0AB-20FD-04F22D4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459A2C-689C-1619-C9E1-8960B8A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1B7D7-D623-3A42-F830-4FD6352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F6968-8BAC-EE00-A502-BA0A5DA1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BB3AA-CB0E-B443-553E-74C4997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E043D-8DB9-9961-D36F-3EC9802A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825D5-5495-3B2F-33E3-8463551F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2E7221-2DEE-72C0-9C28-3FE3434C6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799C36-F872-949B-F158-EF83AB1A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C10CD6-1726-43C6-6644-8446C35B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916A0B-F00B-2EDD-63BD-5B9BF3FA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4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A5AD-C360-B7EF-A231-AEEB76B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A1386C-1C4F-5A8A-160E-973FD68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6FBF1-F7AA-0EA8-DBB8-115066F2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007F1C-43CE-E866-512C-500FD8A4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F7439-3999-004B-0B9F-567C9F2C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164C5-8805-67DE-5F65-6275C29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AEE2C-CA31-65AC-504F-F4BFFBE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84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AD6-EFC5-42A8-B4E6-81C8E05A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02124-1A0D-64DE-5B09-63CBFA7E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9E56C-FA14-D197-1CEC-7F17FC4F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36BB0-B658-5204-A4ED-5D91FBF9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4D129-B59E-1970-B5DB-956EB03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B0DED-FF98-DF04-329C-EF51995D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19D5-2DCA-A87B-DC85-8B7DB29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56FABE-5329-1640-9FB0-0D3B022BD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A27044-5949-7984-0364-120542ED1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AD99E8-0E01-0DCD-D1AC-3F70384B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66443-CED8-3160-4E77-5059229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38C05-9316-ED3F-FE76-4BC77C7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18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BDE9C-10D8-BB22-3DE0-17A0E6E2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B4220F-F9C2-A6F8-CE88-3341D36B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2AE3F-D113-64D0-35CE-892AF6DC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A2FD-AAD8-4FE2-A933-6578A1FBD09F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13988-95A3-08A6-39D7-59AD88F8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9FC0F-3702-27C4-CDA4-636509F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408E1-E3AA-4AF2-8780-44D1ED963C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Logotipo, Ícone&#10;&#10;O conteúdo gerado por IA pode estar incorreto.">
            <a:extLst>
              <a:ext uri="{FF2B5EF4-FFF2-40B4-BE49-F238E27FC236}">
                <a16:creationId xmlns:a16="http://schemas.microsoft.com/office/drawing/2014/main" id="{42657E12-1098-815D-4F46-C05EB93B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8" r="3" b="3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sp>
        <p:nvSpPr>
          <p:cNvPr id="1050" name="Right Triangle 104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941E13-7C90-D7B0-3EB1-E1BC424AB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0209" y="1056640"/>
            <a:ext cx="5799947" cy="3494398"/>
          </a:xfrm>
        </p:spPr>
        <p:txBody>
          <a:bodyPr anchor="b">
            <a:normAutofit/>
          </a:bodyPr>
          <a:lstStyle/>
          <a:p>
            <a:pPr algn="l"/>
            <a:r>
              <a:rPr lang="pt-BR" sz="8000"/>
              <a:t>CSS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EE2A5-21AE-8F4A-BFDA-185C7DFA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0210" y="4582814"/>
            <a:ext cx="4041454" cy="1312657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Revisão de Aulas – PWII</a:t>
            </a:r>
            <a:endParaRPr lang="pt-BR"/>
          </a:p>
          <a:p>
            <a:pPr algn="l"/>
            <a:r>
              <a:rPr lang="pt-BR" dirty="0"/>
              <a:t>Cleiton Dias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2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502C15-B607-D6B7-63AD-213C86BD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 b="1" dirty="0"/>
              <a:t>Agrupando Seletores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B97CB-B4C6-F337-D9E9-AA508F241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É possível agrupar vários seletores para uma regra CSS, separando-os por vírgula.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No exemplo abaixo, agrupamos todos os elementos cabeçalho. A cor de todos os cabeçalhos será vermelha.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CD18DB-ED1F-E463-FC91-F8EA8B4B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97760"/>
            <a:ext cx="5150277" cy="22872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9B222-6C0B-2541-775A-E14C6873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1148896"/>
            <a:ext cx="10515600" cy="3589358"/>
          </a:xfrm>
        </p:spPr>
        <p:txBody>
          <a:bodyPr>
            <a:normAutofit/>
          </a:bodyPr>
          <a:lstStyle/>
          <a:p>
            <a:r>
              <a:rPr lang="pt-BR" dirty="0"/>
              <a:t>Para utilizar ESTILOS especificamente para uma determinada </a:t>
            </a:r>
            <a:r>
              <a:rPr lang="pt-BR" dirty="0" err="1"/>
              <a:t>tag</a:t>
            </a:r>
            <a:r>
              <a:rPr lang="pt-BR" dirty="0"/>
              <a:t> é necessário criar SELETORES, para isso podemos fazer de duas maneiras diferentes</a:t>
            </a:r>
          </a:p>
        </p:txBody>
      </p:sp>
    </p:spTree>
    <p:extLst>
      <p:ext uri="{BB962C8B-B14F-4D97-AF65-F5344CB8AC3E}">
        <p14:creationId xmlns:p14="http://schemas.microsoft.com/office/powerpoint/2010/main" val="373228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C8AE34E-F7E1-9CBE-46B3-7CE8B59E6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34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la de celular com publicação numa rede social&#10;&#10;O conteúdo gerado por IA pode estar incorreto.">
            <a:extLst>
              <a:ext uri="{FF2B5EF4-FFF2-40B4-BE49-F238E27FC236}">
                <a16:creationId xmlns:a16="http://schemas.microsoft.com/office/drawing/2014/main" id="{37C129B4-03F1-8993-90E2-064EB1DC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2" r="7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7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5DA79480-2729-2428-8CAD-50AB9DE21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405" y="643466"/>
            <a:ext cx="75831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0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Foto em preto e branco de computador&#10;&#10;O conteúdo gerado por IA pode estar incorreto.">
            <a:extLst>
              <a:ext uri="{FF2B5EF4-FFF2-40B4-BE49-F238E27FC236}">
                <a16:creationId xmlns:a16="http://schemas.microsoft.com/office/drawing/2014/main" id="{1A30EFE1-C664-9CA6-57BB-BE17E3C8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5" b="1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5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107EF6-8E3A-4752-0DF8-26BCEF25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Outros Recursos</a:t>
            </a:r>
          </a:p>
        </p:txBody>
      </p:sp>
      <p:grpSp>
        <p:nvGrpSpPr>
          <p:cNvPr id="6163" name="Group 615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154" name="Rectangle 615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4" name="Rectangle 615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5" name="Rectangle 615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6" name="Rectangle 61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E lá vamos nós!">
            <a:extLst>
              <a:ext uri="{FF2B5EF4-FFF2-40B4-BE49-F238E27FC236}">
                <a16:creationId xmlns:a16="http://schemas.microsoft.com/office/drawing/2014/main" id="{322F0589-801F-87C0-5855-0E865663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794447"/>
            <a:ext cx="5536001" cy="52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96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3D3E3D-385B-3226-2C5A-BB7B5909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pt-BR" sz="3600"/>
              <a:t>Pseudo-classes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87F917-11FC-45E3-A70C-D85FD68E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 dirty="0"/>
              <a:t>Uma </a:t>
            </a:r>
            <a:r>
              <a:rPr lang="pt-BR" sz="2400" dirty="0" err="1"/>
              <a:t>pseudo-classe</a:t>
            </a:r>
            <a:r>
              <a:rPr lang="pt-BR" sz="2400" dirty="0"/>
              <a:t> é um termo adicionado ao seletor que especifica um estado especial do elemento. As principais são: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Textos</a:t>
            </a:r>
          </a:p>
          <a:p>
            <a:pPr marL="457200" lvl="1" indent="0">
              <a:buNone/>
            </a:pPr>
            <a:r>
              <a:rPr lang="pt-BR" sz="2000" b="1" dirty="0"/>
              <a:t>:</a:t>
            </a:r>
            <a:r>
              <a:rPr lang="pt-BR" sz="2000" b="1" dirty="0" err="1"/>
              <a:t>first-letter</a:t>
            </a:r>
            <a:r>
              <a:rPr lang="pt-BR" sz="2000" b="1" dirty="0"/>
              <a:t> </a:t>
            </a:r>
            <a:r>
              <a:rPr lang="pt-BR" sz="2000" dirty="0"/>
              <a:t>- Ele é atribuído ao seletor do elemento e permite estilizar apenas a primeira letra do texto.</a:t>
            </a:r>
          </a:p>
          <a:p>
            <a:pPr marL="457200" lvl="1" indent="0">
              <a:buNone/>
            </a:pPr>
            <a:endParaRPr lang="pt-BR" sz="2000" b="1" dirty="0"/>
          </a:p>
          <a:p>
            <a:pPr marL="457200" lvl="1" indent="0">
              <a:buNone/>
            </a:pPr>
            <a:r>
              <a:rPr lang="pt-BR" sz="2000" b="1" dirty="0"/>
              <a:t>:</a:t>
            </a:r>
            <a:r>
              <a:rPr lang="pt-BR" sz="2000" b="1" dirty="0" err="1"/>
              <a:t>first-line</a:t>
            </a:r>
            <a:r>
              <a:rPr lang="pt-BR" sz="2000" b="1" dirty="0"/>
              <a:t>: </a:t>
            </a:r>
            <a:r>
              <a:rPr lang="pt-BR" sz="2000" dirty="0"/>
              <a:t>Ele é atribuído ao seletor do elemento e permite estilizar apenas a primeira linha do texto</a:t>
            </a:r>
            <a:r>
              <a:rPr lang="pt-BR" sz="1300" dirty="0"/>
              <a:t>.</a:t>
            </a:r>
            <a:endParaRPr lang="pt-BR" sz="13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7E334D-EB7F-3505-B1D7-B80EA101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962616"/>
            <a:ext cx="4305905" cy="207575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C79132-090D-18C1-3B8A-DA1A6A7F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3971371"/>
            <a:ext cx="4305905" cy="178175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2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60CD5-0509-2CD8-34F9-BFF0966A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pt-BR" sz="3600" b="1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3E5EE-C42C-87B2-E434-6EF3AA60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rgbClr val="0070C0"/>
                </a:solidFill>
              </a:rPr>
              <a:t>:link </a:t>
            </a:r>
            <a:r>
              <a:rPr lang="pt-BR" dirty="0"/>
              <a:t>- Isso permite definir estilos para os links que ainda não foram visitados.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>
                <a:solidFill>
                  <a:srgbClr val="0070C0"/>
                </a:solidFill>
              </a:rPr>
              <a:t>:</a:t>
            </a:r>
            <a:r>
              <a:rPr lang="pt-BR" b="1" dirty="0" err="1">
                <a:solidFill>
                  <a:srgbClr val="0070C0"/>
                </a:solidFill>
              </a:rPr>
              <a:t>visited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dirty="0"/>
              <a:t>- Isso permite definir estilos para os links que já foram visitados.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FCB7FC-61BF-D147-5B36-5FAE56E1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153666"/>
            <a:ext cx="4305905" cy="169365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ACE411-FD43-86C5-D35E-46AC4FA6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131782"/>
            <a:ext cx="4305905" cy="146093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5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14C2D4-3B96-74A6-B1F2-DA580F3D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54"/>
          <a:stretch/>
        </p:blipFill>
        <p:spPr>
          <a:xfrm>
            <a:off x="1212502" y="1124120"/>
            <a:ext cx="3510140" cy="11660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72D31B-19F5-86C2-63B2-5820D9A9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7436"/>
          <a:stretch/>
        </p:blipFill>
        <p:spPr>
          <a:xfrm>
            <a:off x="1212502" y="4492154"/>
            <a:ext cx="3508165" cy="11654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8DFA8C-5F52-B899-FA42-1FBFE2C6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641"/>
          <a:stretch/>
        </p:blipFill>
        <p:spPr>
          <a:xfrm>
            <a:off x="1212501" y="2808467"/>
            <a:ext cx="3508165" cy="1165426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1C67D0-A496-4B86-BF61-263FF9EFD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197236-327C-D655-0E0E-1765BC2D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700" y="1011089"/>
            <a:ext cx="5327272" cy="1279118"/>
          </a:xfrm>
        </p:spPr>
        <p:txBody>
          <a:bodyPr>
            <a:noAutofit/>
          </a:bodyPr>
          <a:lstStyle/>
          <a:p>
            <a:r>
              <a:rPr lang="pt-BR" b="1" dirty="0"/>
              <a:t>Interação com o Usuário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36DC-F7BC-895D-EB80-04A62007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700" y="2648284"/>
            <a:ext cx="4617334" cy="301542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7030A0"/>
                </a:solidFill>
              </a:rPr>
              <a:t>:</a:t>
            </a:r>
            <a:r>
              <a:rPr lang="pt-BR" sz="2000" b="1" dirty="0" err="1">
                <a:solidFill>
                  <a:srgbClr val="7030A0"/>
                </a:solidFill>
              </a:rPr>
              <a:t>hover</a:t>
            </a:r>
            <a:r>
              <a:rPr lang="pt-BR" sz="2000" b="1" dirty="0">
                <a:solidFill>
                  <a:srgbClr val="7030A0"/>
                </a:solidFill>
              </a:rPr>
              <a:t> </a:t>
            </a:r>
            <a:r>
              <a:rPr lang="pt-BR" sz="2000" dirty="0"/>
              <a:t>- Isso permite mudar os estilos quando o mouse passa sobre o elemento. 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b="1" dirty="0">
                <a:solidFill>
                  <a:srgbClr val="7030A0"/>
                </a:solidFill>
              </a:rPr>
              <a:t>:</a:t>
            </a:r>
            <a:r>
              <a:rPr lang="pt-BR" sz="2000" b="1" dirty="0" err="1">
                <a:solidFill>
                  <a:srgbClr val="7030A0"/>
                </a:solidFill>
              </a:rPr>
              <a:t>active</a:t>
            </a:r>
            <a:r>
              <a:rPr lang="pt-BR" sz="2000" b="1" dirty="0">
                <a:solidFill>
                  <a:srgbClr val="7030A0"/>
                </a:solidFill>
              </a:rPr>
              <a:t> </a:t>
            </a:r>
            <a:r>
              <a:rPr lang="pt-BR" sz="2000" dirty="0"/>
              <a:t>- Isso permite mudar os estilos quando o usuário clica no elemento. 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>
                <a:solidFill>
                  <a:srgbClr val="7030A0"/>
                </a:solidFill>
              </a:rPr>
              <a:t>:</a:t>
            </a:r>
            <a:r>
              <a:rPr lang="pt-BR" sz="2000" b="1" dirty="0" err="1">
                <a:solidFill>
                  <a:srgbClr val="7030A0"/>
                </a:solidFill>
              </a:rPr>
              <a:t>focus</a:t>
            </a:r>
            <a:r>
              <a:rPr lang="pt-BR" sz="2000" b="1" dirty="0">
                <a:solidFill>
                  <a:srgbClr val="7030A0"/>
                </a:solidFill>
              </a:rPr>
              <a:t> </a:t>
            </a:r>
            <a:r>
              <a:rPr lang="pt-BR" sz="2000" dirty="0"/>
              <a:t>- Isso permite mudar os estilos quando o elemento recebe o foco.</a:t>
            </a:r>
          </a:p>
        </p:txBody>
      </p:sp>
    </p:spTree>
    <p:extLst>
      <p:ext uri="{BB962C8B-B14F-4D97-AF65-F5344CB8AC3E}">
        <p14:creationId xmlns:p14="http://schemas.microsoft.com/office/powerpoint/2010/main" val="138638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81DCA-E470-CAD7-9A17-F858B121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pt-BR" sz="4000" dirty="0"/>
              <a:t>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76BB5-DA38-5BB3-3D75-24BDEFA19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estilos </a:t>
            </a:r>
            <a:r>
              <a:rPr lang="pt-BR" dirty="0"/>
              <a:t>utilizada para definir a apresentação de documentos escritos em HTML.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Possibilita que determinadas propriedades sejam aplicadas ao mesmo tempo a todos elementos de uma página ou site que estejam marcados com uma </a:t>
            </a:r>
            <a:r>
              <a:rPr lang="pt-BR" dirty="0" err="1"/>
              <a:t>tag</a:t>
            </a:r>
            <a:r>
              <a:rPr lang="pt-BR" dirty="0"/>
              <a:t> específica.</a:t>
            </a:r>
          </a:p>
          <a:p>
            <a:pPr marL="0" indent="0">
              <a:buNone/>
            </a:pPr>
            <a:r>
              <a:rPr lang="pt-BR" dirty="0"/>
              <a:t>Facilitam a criação, formatação e manutenção de páginas web.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Por que aprender HTML5 e CSS3? Melhor Curso de HTML5 e CSS3">
            <a:extLst>
              <a:ext uri="{FF2B5EF4-FFF2-40B4-BE49-F238E27FC236}">
                <a16:creationId xmlns:a16="http://schemas.microsoft.com/office/drawing/2014/main" id="{D13CCB9B-2160-9499-2465-83CFE3B4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878" y="1819347"/>
            <a:ext cx="3758045" cy="321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9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010A03A-689A-46B6-DF77-16A4350C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Sombras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DED65F-D568-FE70-E099-B416B4BB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840805"/>
            <a:ext cx="10843065" cy="28191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F80A4-8BAD-A7EE-2192-E82230F91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</a:rPr>
              <a:t>text-shadow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A propriedade </a:t>
            </a:r>
            <a:r>
              <a:rPr lang="pt-BR" sz="2400" dirty="0" err="1">
                <a:solidFill>
                  <a:schemeClr val="bg1"/>
                </a:solidFill>
              </a:rPr>
              <a:t>text-shadow</a:t>
            </a:r>
            <a:r>
              <a:rPr lang="pt-BR" sz="2400" dirty="0">
                <a:solidFill>
                  <a:schemeClr val="bg1"/>
                </a:solidFill>
              </a:rPr>
              <a:t> cria uma sombra nas letras do texto.</a:t>
            </a:r>
          </a:p>
          <a:p>
            <a:pPr marL="0" indent="0">
              <a:buNone/>
            </a:pPr>
            <a:endParaRPr lang="pt-B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9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E9E135-BDAE-82B1-9A0E-61311468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86" y="4701073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BOX-SHADOW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E5E6D-90B6-D4C0-B11B-FA003260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53" y="617779"/>
            <a:ext cx="8012877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0664CE-3163-3BCD-AE21-272E860F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607086"/>
            <a:ext cx="5549111" cy="1540656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</a:rPr>
              <a:t>A propriedade </a:t>
            </a:r>
            <a:r>
              <a:rPr lang="pt-BR" sz="3200" dirty="0" err="1">
                <a:solidFill>
                  <a:schemeClr val="bg1"/>
                </a:solidFill>
              </a:rPr>
              <a:t>text-shadow</a:t>
            </a:r>
            <a:r>
              <a:rPr lang="pt-BR" sz="3200" dirty="0">
                <a:solidFill>
                  <a:schemeClr val="bg1"/>
                </a:solidFill>
              </a:rPr>
              <a:t> permite adicionar uma sombra em torno da caixa.</a:t>
            </a:r>
          </a:p>
        </p:txBody>
      </p:sp>
    </p:spTree>
    <p:extLst>
      <p:ext uri="{BB962C8B-B14F-4D97-AF65-F5344CB8AC3E}">
        <p14:creationId xmlns:p14="http://schemas.microsoft.com/office/powerpoint/2010/main" val="29761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C9013-00C0-AB79-FB67-66B8F7A4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border-radius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C17CF6-5511-BE0B-ABCA-3F45F2D7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819431"/>
            <a:ext cx="10109199" cy="9013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propriedade</a:t>
            </a:r>
            <a:r>
              <a:rPr lang="en-US" dirty="0"/>
              <a:t> border-radius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arredondemos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cantos das </a:t>
            </a:r>
            <a:r>
              <a:rPr lang="en-US" dirty="0" err="1"/>
              <a:t>bordas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4053D-A844-85A2-0706-85A09567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5" b="2366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4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69AAA2-2DCE-F14F-BA76-D35B9375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3329891" cy="1597228"/>
          </a:xfrm>
        </p:spPr>
        <p:txBody>
          <a:bodyPr>
            <a:noAutofit/>
          </a:bodyPr>
          <a:lstStyle/>
          <a:p>
            <a:r>
              <a:rPr lang="pt-BR" sz="3600" b="1" dirty="0"/>
              <a:t>Posicionamento dos elementos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BDE97-780E-E0B2-4D4F-802A9C3A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57" y="3381764"/>
            <a:ext cx="3533985" cy="200132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62C1D-3F54-6E96-F6E0-675B6FD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084" y="926275"/>
            <a:ext cx="5125817" cy="4926457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dirty="0"/>
              <a:t>A propriedade position define a posição do elemento em relação aos demais da página.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b="1" dirty="0">
                <a:solidFill>
                  <a:srgbClr val="00B0F0"/>
                </a:solidFill>
              </a:rPr>
              <a:t>position: </a:t>
            </a:r>
            <a:r>
              <a:rPr lang="pt-BR" sz="2000" b="1" dirty="0" err="1">
                <a:solidFill>
                  <a:srgbClr val="00B0F0"/>
                </a:solidFill>
              </a:rPr>
              <a:t>static</a:t>
            </a:r>
            <a:r>
              <a:rPr lang="pt-BR" sz="2000" b="1" dirty="0">
                <a:solidFill>
                  <a:srgbClr val="00B0F0"/>
                </a:solidFill>
              </a:rPr>
              <a:t> </a:t>
            </a:r>
            <a:r>
              <a:rPr lang="pt-BR" sz="2000" dirty="0"/>
              <a:t>- é o valor default do elemento, segue o fluxo da página; 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b="1" dirty="0">
                <a:solidFill>
                  <a:schemeClr val="tx2"/>
                </a:solidFill>
              </a:rPr>
              <a:t>position: </a:t>
            </a:r>
            <a:r>
              <a:rPr lang="pt-BR" sz="2000" b="1" dirty="0" err="1">
                <a:solidFill>
                  <a:schemeClr val="tx2"/>
                </a:solidFill>
              </a:rPr>
              <a:t>relative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dirty="0"/>
              <a:t>- move um elemento em relação ao local onde ele estaria no fluxo normal, preservando seu lugar. Precisa usar as propriedades top e </a:t>
            </a:r>
            <a:r>
              <a:rPr lang="pt-BR" sz="2000" dirty="0" err="1"/>
              <a:t>left</a:t>
            </a:r>
            <a:r>
              <a:rPr lang="pt-BR" sz="2000" dirty="0"/>
              <a:t> para configurar;</a:t>
            </a:r>
          </a:p>
          <a:p>
            <a:pPr marL="0" indent="0">
              <a:buNone/>
            </a:pPr>
            <a:r>
              <a:rPr lang="pt-BR" sz="2000" dirty="0"/>
              <a:t> 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00B050"/>
                </a:solidFill>
              </a:rPr>
              <a:t>position: </a:t>
            </a:r>
            <a:r>
              <a:rPr lang="pt-BR" sz="2000" b="1" dirty="0" err="1">
                <a:solidFill>
                  <a:srgbClr val="00B050"/>
                </a:solidFill>
              </a:rPr>
              <a:t>absolute</a:t>
            </a:r>
            <a:r>
              <a:rPr lang="pt-BR" sz="2000" b="1" dirty="0">
                <a:solidFill>
                  <a:srgbClr val="00B050"/>
                </a:solidFill>
              </a:rPr>
              <a:t> </a:t>
            </a:r>
            <a:r>
              <a:rPr lang="pt-BR" sz="2000" dirty="0"/>
              <a:t>- desprende o elemento do fluxo normal e ele não mais afeta a posição dos demais elementos . Precisa usar as propriedades top e </a:t>
            </a:r>
            <a:r>
              <a:rPr lang="pt-BR" sz="2000" dirty="0" err="1"/>
              <a:t>left</a:t>
            </a:r>
            <a:r>
              <a:rPr lang="pt-BR" sz="2000" dirty="0"/>
              <a:t> para configurar 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position: 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fixed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dirty="0"/>
              <a:t>- fixa o posicionamento do elemento em relação a janela. Precisa usar as propriedades top e </a:t>
            </a:r>
            <a:r>
              <a:rPr lang="pt-BR" sz="2000" dirty="0" err="1"/>
              <a:t>left</a:t>
            </a:r>
            <a:r>
              <a:rPr lang="pt-BR" sz="2000" dirty="0"/>
              <a:t> para configurar ;</a:t>
            </a:r>
          </a:p>
        </p:txBody>
      </p:sp>
    </p:spTree>
    <p:extLst>
      <p:ext uri="{BB962C8B-B14F-4D97-AF65-F5344CB8AC3E}">
        <p14:creationId xmlns:p14="http://schemas.microsoft.com/office/powerpoint/2010/main" val="144420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86016B-DCC3-B972-A743-87980DC2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Sobrepondos os elementos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209ADD-1D2E-7386-92C9-1A13128B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Ao usar o posicionamento relativo, fixo ou absoluto os elementos podem se sobrepor. Assim, com a propriedade </a:t>
            </a:r>
            <a:r>
              <a:rPr lang="pt-BR" sz="2400" b="1" dirty="0">
                <a:solidFill>
                  <a:srgbClr val="00B0F0"/>
                </a:solidFill>
              </a:rPr>
              <a:t>z-index</a:t>
            </a:r>
            <a:r>
              <a:rPr lang="pt-BR" sz="2400" dirty="0"/>
              <a:t>, podemos ordenar a sequência de sobreposição. </a:t>
            </a:r>
          </a:p>
          <a:p>
            <a:pPr marL="0" indent="0">
              <a:buNone/>
            </a:pPr>
            <a:r>
              <a:rPr lang="pt-BR" sz="2400" dirty="0"/>
              <a:t>Por exemplo, um elemento com </a:t>
            </a:r>
            <a:r>
              <a:rPr lang="pt-BR" sz="2400" b="1" dirty="0">
                <a:solidFill>
                  <a:srgbClr val="00B0F0"/>
                </a:solidFill>
              </a:rPr>
              <a:t>z-index</a:t>
            </a:r>
            <a:r>
              <a:rPr lang="pt-BR" sz="2400" dirty="0"/>
              <a:t> de 5 ficará sobre um outro com o z-index de 4.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86AAE0-BCF1-180B-0B6C-21492205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519937"/>
            <a:ext cx="5628018" cy="35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1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FE594A-924B-DF9D-F951-9C862C9B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OVERFLOW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F11530-BB1D-2436-AC95-636AA1758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1159436"/>
            <a:ext cx="4811868" cy="48272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</a:rPr>
              <a:t>Podemos usar a propriedade overflow para tratar como o conteúdo das caixas devem se comportar quando ficam maiores que ela. Temos duas opções:</a:t>
            </a:r>
          </a:p>
          <a:p>
            <a:pPr marL="0" indent="0">
              <a:buNone/>
            </a:pPr>
            <a:endParaRPr lang="pt-B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00B0F0">
                    <a:alpha val="80000"/>
                  </a:srgbClr>
                </a:solidFill>
              </a:rPr>
              <a:t>overflow: </a:t>
            </a:r>
            <a:r>
              <a:rPr lang="pt-BR" sz="2400" b="1" dirty="0" err="1">
                <a:solidFill>
                  <a:srgbClr val="00B0F0">
                    <a:alpha val="80000"/>
                  </a:srgbClr>
                </a:solidFill>
              </a:rPr>
              <a:t>hidden</a:t>
            </a:r>
            <a:r>
              <a:rPr lang="pt-BR" sz="2400" b="1" dirty="0">
                <a:solidFill>
                  <a:srgbClr val="00B0F0">
                    <a:alpha val="80000"/>
                  </a:srgbClr>
                </a:solidFill>
              </a:rPr>
              <a:t>: 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</a:rPr>
              <a:t>oculta qualquer conteúdo que não caiba na caixa. </a:t>
            </a:r>
          </a:p>
          <a:p>
            <a:pPr marL="0" indent="0">
              <a:buNone/>
            </a:pPr>
            <a:endParaRPr lang="pt-B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00B0F0">
                    <a:alpha val="80000"/>
                  </a:srgbClr>
                </a:solidFill>
              </a:rPr>
              <a:t>overflow: scroll: 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</a:rPr>
              <a:t>adiciona uma barra de rolagem para rolar o conteúdo. </a:t>
            </a:r>
          </a:p>
          <a:p>
            <a:pPr marL="0" indent="0">
              <a:buNone/>
            </a:pPr>
            <a:endParaRPr lang="pt-B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00B0F0">
                    <a:alpha val="80000"/>
                  </a:srgbClr>
                </a:solidFill>
              </a:rPr>
              <a:t>overflow: auto: 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</a:rPr>
              <a:t>se for necessário, adiciona uma barra de rolagem para rolar o conteúdo.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149BD08-03E7-71FA-6C5D-93C71633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32" y="1922359"/>
            <a:ext cx="4369112" cy="19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4F40507-B7EE-7967-D7CE-F9250C47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44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0ECB1-F44F-BCA8-BC8D-ABFA992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err="1"/>
              <a:t>Margin</a:t>
            </a:r>
            <a:endParaRPr lang="pt-BR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CB3AEA-85B8-83BB-66A6-4495682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874769"/>
            <a:ext cx="4777381" cy="293871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EED5E-3A0B-7CC5-6266-4D1EDE17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593856" cy="4565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Define a distância das margens dos elementos, permitindo assim o seu posicionamento. Possui os seguintes valores: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>
                <a:solidFill>
                  <a:srgbClr val="00B0F0"/>
                </a:solidFill>
              </a:rPr>
              <a:t>Top</a:t>
            </a:r>
            <a:r>
              <a:rPr lang="pt-BR" dirty="0"/>
              <a:t> – margem superior</a:t>
            </a:r>
          </a:p>
          <a:p>
            <a:r>
              <a:rPr lang="pt-BR" b="1" dirty="0" err="1">
                <a:solidFill>
                  <a:srgbClr val="00B0F0"/>
                </a:solidFill>
              </a:rPr>
              <a:t>Right</a:t>
            </a:r>
            <a:r>
              <a:rPr lang="pt-BR" dirty="0"/>
              <a:t> – margem direita </a:t>
            </a:r>
          </a:p>
          <a:p>
            <a:r>
              <a:rPr lang="pt-BR" b="1" dirty="0" err="1">
                <a:solidFill>
                  <a:srgbClr val="00B0F0"/>
                </a:solidFill>
              </a:rPr>
              <a:t>Bottom</a:t>
            </a:r>
            <a:r>
              <a:rPr lang="pt-BR" dirty="0"/>
              <a:t> – margem inferior </a:t>
            </a:r>
          </a:p>
          <a:p>
            <a:r>
              <a:rPr lang="pt-BR" b="1" dirty="0" err="1">
                <a:solidFill>
                  <a:srgbClr val="00B0F0"/>
                </a:solidFill>
              </a:rPr>
              <a:t>Left</a:t>
            </a:r>
            <a:r>
              <a:rPr lang="pt-BR" dirty="0"/>
              <a:t> – margem esquerda</a:t>
            </a:r>
          </a:p>
        </p:txBody>
      </p:sp>
    </p:spTree>
    <p:extLst>
      <p:ext uri="{BB962C8B-B14F-4D97-AF65-F5344CB8AC3E}">
        <p14:creationId xmlns:p14="http://schemas.microsoft.com/office/powerpoint/2010/main" val="420496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4F767D-CBC8-F103-5135-4D12888C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pt-BR" sz="4800" b="1"/>
              <a:t>Padding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F6C0CE-E8AE-3661-2623-EA77220A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191182"/>
            <a:ext cx="5150277" cy="23813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6E332-5A45-63F2-8088-4E3AB8A87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Define as margens internas dos elementos, permitindo assim o espaçamento desejado entre o conteúdo e as extremidades do container. </a:t>
            </a:r>
          </a:p>
          <a:p>
            <a:pPr marL="0" indent="0">
              <a:buNone/>
            </a:pPr>
            <a:r>
              <a:rPr lang="pt-BR" dirty="0"/>
              <a:t>Possui os mesmos valores das margens: Top - </a:t>
            </a:r>
            <a:r>
              <a:rPr lang="pt-BR" dirty="0" err="1"/>
              <a:t>Right</a:t>
            </a:r>
            <a:r>
              <a:rPr lang="pt-BR" dirty="0"/>
              <a:t> – </a:t>
            </a:r>
            <a:r>
              <a:rPr lang="pt-BR" dirty="0" err="1"/>
              <a:t>Bottom</a:t>
            </a:r>
            <a:r>
              <a:rPr lang="pt-BR" dirty="0"/>
              <a:t> – </a:t>
            </a:r>
            <a:r>
              <a:rPr lang="pt-BR" dirty="0" err="1"/>
              <a:t>Left</a:t>
            </a:r>
            <a:r>
              <a:rPr lang="pt-BR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0268FC-4084-D2BF-F85D-B52A272D9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Border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8F0B9D-C16D-20CF-6550-21AB8535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901410"/>
            <a:ext cx="5628018" cy="28223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6C7085-4A9A-D6A2-79FF-916FD056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Permite especificar o estilo, a cor e a largura de uma borda para algum elemento HTML. </a:t>
            </a:r>
          </a:p>
          <a:p>
            <a:pPr marL="0" indent="0">
              <a:buNone/>
            </a:pPr>
            <a:r>
              <a:rPr lang="pt-BR" sz="2400" dirty="0"/>
              <a:t>A propriedade </a:t>
            </a:r>
            <a:r>
              <a:rPr lang="pt-BR" sz="2400" b="1" dirty="0" err="1">
                <a:solidFill>
                  <a:srgbClr val="00B0F0"/>
                </a:solidFill>
              </a:rPr>
              <a:t>border-width</a:t>
            </a:r>
            <a:r>
              <a:rPr lang="pt-BR" sz="2400" dirty="0"/>
              <a:t> determina a largura das bordas. </a:t>
            </a:r>
          </a:p>
          <a:p>
            <a:pPr marL="0" indent="0">
              <a:buNone/>
            </a:pPr>
            <a:r>
              <a:rPr lang="pt-BR" sz="2400" dirty="0"/>
              <a:t>A propriedade </a:t>
            </a:r>
            <a:r>
              <a:rPr lang="pt-BR" sz="2400" b="1" dirty="0" err="1">
                <a:solidFill>
                  <a:srgbClr val="00B0F0"/>
                </a:solidFill>
              </a:rPr>
              <a:t>border</a:t>
            </a:r>
            <a:r>
              <a:rPr lang="pt-BR" sz="2400" b="1" dirty="0">
                <a:solidFill>
                  <a:srgbClr val="00B0F0"/>
                </a:solidFill>
              </a:rPr>
              <a:t>-color</a:t>
            </a:r>
            <a:r>
              <a:rPr lang="pt-BR" sz="2400" dirty="0"/>
              <a:t> determina a cor das bordas.</a:t>
            </a:r>
          </a:p>
          <a:p>
            <a:pPr marL="0" indent="0">
              <a:buNone/>
            </a:pPr>
            <a:r>
              <a:rPr lang="pt-BR" sz="2400" dirty="0"/>
              <a:t>A propriedade </a:t>
            </a:r>
            <a:r>
              <a:rPr lang="pt-BR" sz="2400" b="1" dirty="0" err="1">
                <a:solidFill>
                  <a:srgbClr val="00B0F0"/>
                </a:solidFill>
              </a:rPr>
              <a:t>border-style</a:t>
            </a:r>
            <a:r>
              <a:rPr lang="pt-BR" sz="2400" dirty="0"/>
              <a:t> determina o estilo das bordas.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6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AAF3CA-649F-0E71-4C83-7B1D9408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80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39700-FC47-9F36-9B3A-2F0BB574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 muitas coisas que podemos aprender...</a:t>
            </a: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ô- Pô-por hoje é só Pe- pe- pessoal...">
            <a:extLst>
              <a:ext uri="{FF2B5EF4-FFF2-40B4-BE49-F238E27FC236}">
                <a16:creationId xmlns:a16="http://schemas.microsoft.com/office/drawing/2014/main" id="{AA1B54D0-0290-3C29-A61C-C2F2B22B7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9209" y="666728"/>
            <a:ext cx="4782567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C76AA-D189-1069-68FC-17A88C72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45" y="529715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Contatos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Homem ao lado de computador&#10;&#10;O conteúdo gerado por IA pode estar incorreto.">
            <a:extLst>
              <a:ext uri="{FF2B5EF4-FFF2-40B4-BE49-F238E27FC236}">
                <a16:creationId xmlns:a16="http://schemas.microsoft.com/office/drawing/2014/main" id="{667D1945-AA01-C51F-5526-A927D589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7C81E51-3DA9-3910-B70B-6E4A58D00C88}"/>
              </a:ext>
            </a:extLst>
          </p:cNvPr>
          <p:cNvSpPr txBox="1">
            <a:spLocks/>
          </p:cNvSpPr>
          <p:nvPr/>
        </p:nvSpPr>
        <p:spPr>
          <a:xfrm>
            <a:off x="7601426" y="259139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/>
              <a:t>cleitondsd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4" name="Picture 4" descr="Tudo sobre LinkedIn - História e Notícias - Canaltech">
            <a:extLst>
              <a:ext uri="{FF2B5EF4-FFF2-40B4-BE49-F238E27FC236}">
                <a16:creationId xmlns:a16="http://schemas.microsoft.com/office/drawing/2014/main" id="{1E7C3896-3BEB-2576-7F74-2716A05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23279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bout GitHub · GitHub">
            <a:extLst>
              <a:ext uri="{FF2B5EF4-FFF2-40B4-BE49-F238E27FC236}">
                <a16:creationId xmlns:a16="http://schemas.microsoft.com/office/drawing/2014/main" id="{775E45E6-7A0F-2E6F-A9B9-9A9873E2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1" y="383973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2BA6F702-B229-DB57-E2C6-4ADBF2A1395E}"/>
              </a:ext>
            </a:extLst>
          </p:cNvPr>
          <p:cNvSpPr txBox="1">
            <a:spLocks/>
          </p:cNvSpPr>
          <p:nvPr/>
        </p:nvSpPr>
        <p:spPr>
          <a:xfrm>
            <a:off x="7601426" y="419022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/>
              <a:t>cleitondsd</a:t>
            </a: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92534AC-576F-45AE-E2BE-C6AB8844000D}"/>
              </a:ext>
            </a:extLst>
          </p:cNvPr>
          <p:cNvSpPr txBox="1">
            <a:spLocks/>
          </p:cNvSpPr>
          <p:nvPr/>
        </p:nvSpPr>
        <p:spPr>
          <a:xfrm>
            <a:off x="7601426" y="5637030"/>
            <a:ext cx="3391792" cy="5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/>
              <a:t>(11) 9 3029-0421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3200" b="1" dirty="0"/>
          </a:p>
        </p:txBody>
      </p:sp>
      <p:pic>
        <p:nvPicPr>
          <p:cNvPr id="28" name="Picture 8" descr="WhatsApp - Download e instalação gratuitos no Windows | Microsoft Store">
            <a:extLst>
              <a:ext uri="{FF2B5EF4-FFF2-40B4-BE49-F238E27FC236}">
                <a16:creationId xmlns:a16="http://schemas.microsoft.com/office/drawing/2014/main" id="{6540A4F3-F678-8E56-102D-3201A237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42" y="5263537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9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98315-3FA4-6F5C-96FD-F7A06C97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 b="1" dirty="0"/>
              <a:t>Declaração </a:t>
            </a:r>
            <a:r>
              <a:rPr lang="pt-BR" sz="3600" b="1" dirty="0" err="1"/>
              <a:t>Inline</a:t>
            </a:r>
            <a:endParaRPr lang="pt-BR" sz="36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560A63-8D50-00FD-5090-4FD12529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5" r="1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13F6F-7ECE-6046-9DA0-6E3E778DD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223" y="3570306"/>
            <a:ext cx="8379228" cy="3287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Com esse tipo de declaração você mistura a formatação de um elemento com o seu respectivo conteúdo.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Caso você queira que a mesma regra seja usada por outro elemento, terá de refazer a mesma declaração no elemento desejado.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É terrível dar manutenção nesse tipo de código.</a:t>
            </a:r>
          </a:p>
        </p:txBody>
      </p:sp>
    </p:spTree>
    <p:extLst>
      <p:ext uri="{BB962C8B-B14F-4D97-AF65-F5344CB8AC3E}">
        <p14:creationId xmlns:p14="http://schemas.microsoft.com/office/powerpoint/2010/main" val="372627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509A970-AEFE-04E1-0B36-C86EF822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188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C57B04-301D-CEEE-14E3-C5A7087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Declaração Interna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9ABB21-1783-C129-DEC4-70AD76AB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256" y="4018143"/>
            <a:ext cx="6687930" cy="2645034"/>
          </a:xfrm>
          <a:noFill/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Declaração feita na seção </a:t>
            </a: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r>
              <a:rPr lang="pt-BR" sz="2400" dirty="0">
                <a:solidFill>
                  <a:schemeClr val="bg1"/>
                </a:solidFill>
              </a:rPr>
              <a:t> da página.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Todos os elementos da página que forem declarados na regra serão formatados.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A regra é aplicada apenas naquela página que contém a respectiva formatação</a:t>
            </a:r>
          </a:p>
        </p:txBody>
      </p:sp>
    </p:spTree>
    <p:extLst>
      <p:ext uri="{BB962C8B-B14F-4D97-AF65-F5344CB8AC3E}">
        <p14:creationId xmlns:p14="http://schemas.microsoft.com/office/powerpoint/2010/main" val="120171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D4D98F-8635-9651-DAEB-7D6D49CF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pt-BR" sz="4000" b="1">
                <a:solidFill>
                  <a:schemeClr val="bg1"/>
                </a:solidFill>
              </a:rPr>
              <a:t>Declaração Externa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B6BCF4-9860-481C-31A7-303DD4F15F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08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8" name="Group 13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FDDEE-61B6-2B76-0E50-CA3A775DD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743" y="3906982"/>
            <a:ext cx="7581206" cy="27698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A linha acima deve ser inserida na seção </a:t>
            </a:r>
            <a:r>
              <a:rPr lang="pt-BR" sz="2000" b="1" dirty="0">
                <a:solidFill>
                  <a:schemeClr val="bg1">
                    <a:alpha val="80000"/>
                  </a:schemeClr>
                </a:solidFill>
              </a:rPr>
              <a:t>&lt;</a:t>
            </a:r>
            <a:r>
              <a:rPr lang="pt-BR" sz="2000" b="1" dirty="0" err="1">
                <a:solidFill>
                  <a:schemeClr val="bg1">
                    <a:alpha val="80000"/>
                  </a:schemeClr>
                </a:solidFill>
              </a:rPr>
              <a:t>head</a:t>
            </a:r>
            <a:r>
              <a:rPr lang="pt-BR" sz="2000" b="1" dirty="0">
                <a:solidFill>
                  <a:schemeClr val="bg1">
                    <a:alpha val="80000"/>
                  </a:schemeClr>
                </a:solidFill>
              </a:rPr>
              <a:t>&gt; </a:t>
            </a:r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de suas páginas, sua função é indicar onde está o arquivo que contém as regras CSS que devem ser usadas na estilização dos elementos da página.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Uma mesma regra CSS dentro de um arquivo externo, pode formatar simultaneamente quantas páginas o desenvolvedor quiser.</a:t>
            </a:r>
          </a:p>
          <a:p>
            <a:pPr marL="0" indent="0">
              <a:buNone/>
            </a:pPr>
            <a:endParaRPr lang="pt-BR" sz="20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BR" sz="2000" b="1" dirty="0">
                <a:solidFill>
                  <a:schemeClr val="bg1">
                    <a:alpha val="80000"/>
                  </a:schemeClr>
                </a:solidFill>
              </a:rPr>
              <a:t>Esse é o padrão que deve ser usado.</a:t>
            </a:r>
          </a:p>
        </p:txBody>
      </p:sp>
    </p:spTree>
    <p:extLst>
      <p:ext uri="{BB962C8B-B14F-4D97-AF65-F5344CB8AC3E}">
        <p14:creationId xmlns:p14="http://schemas.microsoft.com/office/powerpoint/2010/main" val="113688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FB60F-26FD-402F-E06A-F93A35D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Efeito Cascata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D59C1-16AF-143D-CA76-D4746028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O efeito cascata define qual regra será aplicada quando há</a:t>
            </a:r>
          </a:p>
          <a:p>
            <a:pPr marL="0" indent="0">
              <a:buNone/>
            </a:pPr>
            <a:r>
              <a:rPr lang="pt-BR" dirty="0"/>
              <a:t>mais de um estilo especificado para o mesmo elemento</a:t>
            </a:r>
          </a:p>
          <a:p>
            <a:pPr marL="0" indent="0">
              <a:buNone/>
            </a:pPr>
            <a:r>
              <a:rPr lang="pt-BR" dirty="0"/>
              <a:t>HTML. Neste caso ele seguirá o padrão abaixo: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1 - Estilo padrão do navegador.</a:t>
            </a:r>
          </a:p>
          <a:p>
            <a:pPr marL="0" indent="0">
              <a:buNone/>
            </a:pPr>
            <a:r>
              <a:rPr lang="pt-BR" dirty="0"/>
              <a:t>2 - Folha de Estilo Externa (referenciada e/ou importada).</a:t>
            </a:r>
          </a:p>
          <a:p>
            <a:pPr marL="0" indent="0">
              <a:buNone/>
            </a:pPr>
            <a:r>
              <a:rPr lang="pt-BR" dirty="0"/>
              <a:t>3 - Folha de Estilo Interna (definida na área </a:t>
            </a:r>
            <a:r>
              <a:rPr lang="pt-BR" dirty="0" err="1"/>
              <a:t>decabeçalho</a:t>
            </a:r>
            <a:r>
              <a:rPr lang="pt-BR" dirty="0"/>
              <a:t> do</a:t>
            </a:r>
          </a:p>
          <a:p>
            <a:pPr marL="0" indent="0">
              <a:buNone/>
            </a:pPr>
            <a:r>
              <a:rPr lang="pt-BR" dirty="0"/>
              <a:t>documento).</a:t>
            </a:r>
          </a:p>
          <a:p>
            <a:pPr marL="0" indent="0">
              <a:buNone/>
            </a:pPr>
            <a:r>
              <a:rPr lang="pt-BR" dirty="0"/>
              <a:t>4 - Folha de Estilo </a:t>
            </a:r>
            <a:r>
              <a:rPr lang="pt-BR" dirty="0" err="1"/>
              <a:t>Inline</a:t>
            </a:r>
            <a:r>
              <a:rPr lang="pt-BR" dirty="0"/>
              <a:t> (dentro de um elemento HTML).</a:t>
            </a:r>
          </a:p>
        </p:txBody>
      </p:sp>
    </p:spTree>
    <p:extLst>
      <p:ext uri="{BB962C8B-B14F-4D97-AF65-F5344CB8AC3E}">
        <p14:creationId xmlns:p14="http://schemas.microsoft.com/office/powerpoint/2010/main" val="364350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6102DA-5061-D1AD-7316-26D99F4B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 b="1"/>
              <a:t>Sintaxe</a:t>
            </a: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CF4B19-6F75-3BF9-6618-C29F253DE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Uma regra CSS é uma declaração com sintaxe própria que indica como será o estilo de um ou mais elementos HTML. Um conjunto de regras CSS formam uma Folha de Estilos.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É composta por: um </a:t>
            </a:r>
            <a:r>
              <a:rPr lang="pt-BR" sz="2400" b="1" dirty="0"/>
              <a:t>seletor</a:t>
            </a:r>
            <a:r>
              <a:rPr lang="pt-BR" sz="2400" dirty="0"/>
              <a:t>, uma </a:t>
            </a:r>
            <a:r>
              <a:rPr lang="pt-BR" sz="2400" b="1" dirty="0"/>
              <a:t>propriedade</a:t>
            </a:r>
            <a:r>
              <a:rPr lang="pt-BR" sz="2400" dirty="0"/>
              <a:t> e um </a:t>
            </a:r>
            <a:r>
              <a:rPr lang="pt-BR" sz="2400" b="1" dirty="0"/>
              <a:t>valor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0615F0-C5ED-3150-B225-80D0D920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845338"/>
            <a:ext cx="6440424" cy="31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inha do tempo&#10;&#10;O conteúdo gerado por IA pode estar incorreto.">
            <a:extLst>
              <a:ext uri="{FF2B5EF4-FFF2-40B4-BE49-F238E27FC236}">
                <a16:creationId xmlns:a16="http://schemas.microsoft.com/office/drawing/2014/main" id="{CD642A8A-FA4B-C627-7FD3-0828A1F6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4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963</Words>
  <Application>Microsoft Office PowerPoint</Application>
  <PresentationFormat>Widescreen</PresentationFormat>
  <Paragraphs>111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Tema do Office</vt:lpstr>
      <vt:lpstr>CSS</vt:lpstr>
      <vt:lpstr>CSS</vt:lpstr>
      <vt:lpstr>Apresentação do PowerPoint</vt:lpstr>
      <vt:lpstr>Declaração Inline</vt:lpstr>
      <vt:lpstr>Declaração Interna</vt:lpstr>
      <vt:lpstr>Declaração Externa</vt:lpstr>
      <vt:lpstr>Efeito Cascata</vt:lpstr>
      <vt:lpstr>Sintaxe</vt:lpstr>
      <vt:lpstr>Apresentação do PowerPoint</vt:lpstr>
      <vt:lpstr>Agrupando Seletores</vt:lpstr>
      <vt:lpstr>Para utilizar ESTILOS especificamente para uma determinada tag é necessário criar SELETORES, para isso podemos fazer de duas maneiras diferentes</vt:lpstr>
      <vt:lpstr>Apresentação do PowerPoint</vt:lpstr>
      <vt:lpstr>Apresentação do PowerPoint</vt:lpstr>
      <vt:lpstr>Apresentação do PowerPoint</vt:lpstr>
      <vt:lpstr>Apresentação do PowerPoint</vt:lpstr>
      <vt:lpstr>Outros Recursos</vt:lpstr>
      <vt:lpstr>Pseudo-classes </vt:lpstr>
      <vt:lpstr>Links</vt:lpstr>
      <vt:lpstr>Interação com o Usuário </vt:lpstr>
      <vt:lpstr>Sombras</vt:lpstr>
      <vt:lpstr>BOX-SHADOW</vt:lpstr>
      <vt:lpstr>border-radius</vt:lpstr>
      <vt:lpstr>Posicionamento dos elementos </vt:lpstr>
      <vt:lpstr>Sobrepondos os elementos</vt:lpstr>
      <vt:lpstr>OVERFLOW</vt:lpstr>
      <vt:lpstr>Apresentação do PowerPoint</vt:lpstr>
      <vt:lpstr>Margin</vt:lpstr>
      <vt:lpstr>Padding</vt:lpstr>
      <vt:lpstr>Border</vt:lpstr>
      <vt:lpstr>Tem muitas coisas que podemos aprender...</vt:lpstr>
      <vt:lpstr>Contatos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1</cp:revision>
  <dcterms:created xsi:type="dcterms:W3CDTF">2025-03-26T14:36:57Z</dcterms:created>
  <dcterms:modified xsi:type="dcterms:W3CDTF">2025-03-26T22:20:38Z</dcterms:modified>
</cp:coreProperties>
</file>